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1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270" r:id="rId29"/>
    <p:sldId id="341" r:id="rId30"/>
    <p:sldId id="311" r:id="rId31"/>
    <p:sldId id="342" r:id="rId32"/>
    <p:sldId id="339" r:id="rId33"/>
    <p:sldId id="331" r:id="rId34"/>
    <p:sldId id="283" r:id="rId35"/>
    <p:sldId id="273" r:id="rId36"/>
    <p:sldId id="268" r:id="rId37"/>
    <p:sldId id="322" r:id="rId38"/>
    <p:sldId id="332" r:id="rId39"/>
    <p:sldId id="272" r:id="rId40"/>
    <p:sldId id="289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B5B"/>
    <a:srgbClr val="A80F78"/>
    <a:srgbClr val="3399FF"/>
    <a:srgbClr val="D0B0BD"/>
    <a:srgbClr val="0033CC"/>
    <a:srgbClr val="F905B3"/>
    <a:srgbClr val="1753F1"/>
    <a:srgbClr val="558ED5"/>
    <a:srgbClr val="4F81BD"/>
    <a:srgbClr val="08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35DF1-EC14-4804-84AD-F9DE8B4CAA1B}" v="11" dt="2023-06-14T17:24:48.241"/>
    <p1510:client id="{9AC3FC25-A50B-4D56-8111-3FF364F5FAC7}" v="3" dt="2023-06-15T13:14:51.4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3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62" tIns="26081" rIns="52162" bIns="260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62" tIns="26081" rIns="52162" bIns="260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25,231,339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DA9B9"/>
            </a:gs>
            <a:gs pos="50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showme.com/sh?h=j85AnWy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3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0.png"/><Relationship Id="rId14" Type="http://schemas.openxmlformats.org/officeDocument/2006/relationships/customXml" Target="../ink/ink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414518"/>
            <a:ext cx="18279110" cy="9875021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7F0B5B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May 31,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31503" y="6579345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4018E-56ED-C8CC-3CF0-E51AD6017637}"/>
              </a:ext>
            </a:extLst>
          </p:cNvPr>
          <p:cNvSpPr txBox="1"/>
          <p:nvPr/>
        </p:nvSpPr>
        <p:spPr>
          <a:xfrm>
            <a:off x="123323" y="6948677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(in progress) | May 2023 Financial Highlights | </a:t>
            </a:r>
            <a:r>
              <a:rPr lang="en-US" dirty="0" err="1">
                <a:hlinkClick r:id="rId6"/>
              </a:rPr>
              <a:t>ShowMe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May 31,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Total Fee for Service Revenues (G/F)  $19,141,258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                           $93,465,054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7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22174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324004" y="6575607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$19,141,258 - 16,463,101</a:t>
            </a:r>
          </a:p>
          <a:p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$ 16,463,101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24004" y="5753240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287780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-4% FY22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2321471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955575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 FY22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974186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16% FY23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42" y="16872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2022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-2023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B684C-A2EE-8CE3-F0FD-86C171A0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370" y="283324"/>
            <a:ext cx="10703857" cy="8497994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641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May 31,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8870250"/>
            <a:ext cx="1828788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BFEEAD-6053-DFA5-8F18-9684FA441DBB}"/>
              </a:ext>
            </a:extLst>
          </p:cNvPr>
          <p:cNvSpPr/>
          <p:nvPr/>
        </p:nvSpPr>
        <p:spPr>
          <a:xfrm rot="16200000">
            <a:off x="13132860" y="9501763"/>
            <a:ext cx="595236" cy="685800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7F87E-AEFA-3317-A2D8-63AC764B7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24" y="2789467"/>
            <a:ext cx="12915513" cy="6757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May 31,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CE1DE5E-1DC9-D470-C5B3-04F4A9C79DE6}"/>
              </a:ext>
            </a:extLst>
          </p:cNvPr>
          <p:cNvSpPr/>
          <p:nvPr/>
        </p:nvSpPr>
        <p:spPr>
          <a:xfrm rot="16200000">
            <a:off x="13078390" y="9597418"/>
            <a:ext cx="734888" cy="723223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5444A5-2407-8524-AC3A-CFB3816B8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202" y="3036626"/>
            <a:ext cx="13412337" cy="6267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20644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May 31, 2023</a:t>
            </a:r>
            <a:endParaRPr lang="en-US" sz="4000" kern="1200" dirty="0"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6F94F-7FF2-1193-1841-7DA2B0934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574"/>
          <a:stretch/>
        </p:blipFill>
        <p:spPr>
          <a:xfrm>
            <a:off x="2140124" y="2638696"/>
            <a:ext cx="14007752" cy="6928213"/>
          </a:xfrm>
          <a:prstGeom prst="rect">
            <a:avLst/>
          </a:prstGeom>
          <a:ln w="889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FY 2022-23 Donations Report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May 31,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261"/>
          <a:stretch/>
        </p:blipFill>
        <p:spPr>
          <a:xfrm>
            <a:off x="4528414" y="2550899"/>
            <a:ext cx="9200649" cy="62922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/>
              <a:t>`</a:t>
            </a:r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399" y="356965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2022-23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May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096" y="2037970"/>
            <a:ext cx="12929605" cy="5251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May 31, 2023</a:t>
            </a:r>
            <a:endParaRPr lang="en-US" sz="3600" kern="0" dirty="0">
              <a:ln w="0"/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003088" y="4482750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$579.6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2382500" y="8887364"/>
            <a:ext cx="4429397" cy="1292662"/>
          </a:xfrm>
          <a:prstGeom prst="rect">
            <a:avLst/>
          </a:prstGeom>
          <a:solidFill>
            <a:srgbClr val="7F0B5B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Tax Calculator at:</a:t>
            </a:r>
            <a:endParaRPr lang="en-US" sz="220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hcde-texas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.org/transparency/tax-rate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8B32B5-3F72-4925-8CA0-92635DD3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7632" y="2341214"/>
            <a:ext cx="13785728" cy="652903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n w="0"/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May 31, 2023 </a:t>
            </a: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b="2205"/>
          <a:stretch/>
        </p:blipFill>
        <p:spPr>
          <a:xfrm>
            <a:off x="2854422" y="2377853"/>
            <a:ext cx="12579155" cy="736703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a) 2022 Proposed Tax Rate = $0.004900/$100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$705,000/$25,188,000 =  2.80%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May 31,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265268" y="4862481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117329" y="1305159"/>
            <a:ext cx="685800" cy="6905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552" y="2129506"/>
            <a:ext cx="11676896" cy="612622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39457"/>
            <a:ext cx="18278475" cy="8947543"/>
            <a:chOff x="0" y="1342859"/>
            <a:chExt cx="18278475" cy="8947543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8809990" y="6350669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7F0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0755735" y="2934103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 dirty="0">
                <a:solidFill>
                  <a:srgbClr val="13110E"/>
                </a:solidFill>
                <a:latin typeface="Roboto"/>
                <a:cs typeface="Roboto"/>
              </a:rPr>
              <a:t>May 31,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084" y="7132584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May 31,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55586" y="3538429"/>
            <a:ext cx="1449289" cy="63814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808" y="2192427"/>
            <a:ext cx="10620380" cy="590214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May 31,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46" y="2649749"/>
            <a:ext cx="14675385" cy="26223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May 31,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945" y="2206487"/>
            <a:ext cx="16196655" cy="623960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0" y="1298444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May 17th, 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2023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23</a:t>
            </a:fld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8FF09-763A-49CA-B4CA-74AB3D462CFE}"/>
              </a:ext>
            </a:extLst>
          </p:cNvPr>
          <p:cNvSpPr/>
          <p:nvPr/>
        </p:nvSpPr>
        <p:spPr>
          <a:xfrm>
            <a:off x="3539224" y="5477451"/>
            <a:ext cx="11209552" cy="169502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June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Education Foundation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May 31, 2023</a:t>
            </a:r>
            <a:endParaRPr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1" y="454342"/>
            <a:ext cx="8043575" cy="288932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$655,251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813" y="1860307"/>
            <a:ext cx="10107858" cy="785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A1B592-7B32-058D-4AF0-1F28EEA805E2}"/>
              </a:ext>
            </a:extLst>
          </p:cNvPr>
          <p:cNvSpPr/>
          <p:nvPr/>
        </p:nvSpPr>
        <p:spPr>
          <a:xfrm>
            <a:off x="0" y="0"/>
            <a:ext cx="13639800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5207" y="243951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Statement of Activities Classified</a:t>
            </a:r>
            <a:endParaRPr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81108" y="-63237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B04A35D-E243-2475-61D0-D517BFCD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547" y="2050125"/>
            <a:ext cx="11553289" cy="692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31936-5D82-B1FD-093C-B105A2BC199D}"/>
              </a:ext>
            </a:extLst>
          </p:cNvPr>
          <p:cNvSpPr/>
          <p:nvPr/>
        </p:nvSpPr>
        <p:spPr>
          <a:xfrm>
            <a:off x="14443261" y="1162848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$5,000</a:t>
            </a:r>
          </a:p>
          <a:p>
            <a:pPr algn="ctr"/>
            <a:r>
              <a:rPr lang="en-US" sz="2400" b="1" dirty="0" err="1">
                <a:solidFill>
                  <a:schemeClr val="tx2"/>
                </a:solidFill>
                <a:cs typeface="Calibri"/>
              </a:rPr>
              <a:t>Ecobot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49617-9881-7B30-B601-A8A20D198A80}"/>
              </a:ext>
            </a:extLst>
          </p:cNvPr>
          <p:cNvSpPr/>
          <p:nvPr/>
        </p:nvSpPr>
        <p:spPr>
          <a:xfrm>
            <a:off x="14466306" y="249781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$8,100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Head Start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A1554-4CF0-7A2A-D2C9-D4229BD79575}"/>
              </a:ext>
            </a:extLst>
          </p:cNvPr>
          <p:cNvSpPr txBox="1"/>
          <p:nvPr/>
        </p:nvSpPr>
        <p:spPr>
          <a:xfrm>
            <a:off x="13561887" y="396760"/>
            <a:ext cx="20548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cs typeface="Calibri"/>
              </a:rPr>
              <a:t>REVENUES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A39A-7F4A-A028-CFCC-ACEF93BA60C3}"/>
              </a:ext>
            </a:extLst>
          </p:cNvPr>
          <p:cNvSpPr txBox="1"/>
          <p:nvPr/>
        </p:nvSpPr>
        <p:spPr>
          <a:xfrm>
            <a:off x="13640654" y="4495488"/>
            <a:ext cx="33519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cs typeface="Calibri"/>
              </a:rPr>
              <a:t>EXPENDITURES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195386-E424-53B2-1333-9DE4A4CCFDB7}"/>
              </a:ext>
            </a:extLst>
          </p:cNvPr>
          <p:cNvSpPr/>
          <p:nvPr/>
        </p:nvSpPr>
        <p:spPr>
          <a:xfrm>
            <a:off x="14353572" y="52890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$5,000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Scholarships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0B18A4-9CB3-1A35-360D-6C66A6CF7CEB}"/>
              </a:ext>
            </a:extLst>
          </p:cNvPr>
          <p:cNvSpPr/>
          <p:nvPr/>
        </p:nvSpPr>
        <p:spPr>
          <a:xfrm>
            <a:off x="14365675" y="6725612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$1,800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Teacher/Aide of The year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64DE12-13F8-87BA-5EEE-81615AA9ED99}"/>
              </a:ext>
            </a:extLst>
          </p:cNvPr>
          <p:cNvSpPr/>
          <p:nvPr/>
        </p:nvSpPr>
        <p:spPr>
          <a:xfrm>
            <a:off x="14353571" y="8162190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$1,237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8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89" y="1300706"/>
            <a:ext cx="11697020" cy="708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62" y="1198910"/>
            <a:ext cx="11784568" cy="736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3083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F0698B-8AA3-DDC8-0137-8616E6885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597" y="1018192"/>
            <a:ext cx="12261548" cy="591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7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00206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00206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122" y="1351126"/>
            <a:ext cx="12711598" cy="721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rgbClr val="A15084"/>
            </a:gs>
            <a:gs pos="73000">
              <a:srgbClr val="BF8CA8"/>
            </a:gs>
            <a:gs pos="58000">
              <a:srgbClr val="D9C2C8"/>
            </a:gs>
            <a:gs pos="42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PFC &amp; Lease Revenue Projects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May 31, 2023</a:t>
            </a:r>
            <a:endParaRPr lang="en-US"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32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1B8724-9820-677F-02AA-4FDCBFF0025D}"/>
              </a:ext>
            </a:extLst>
          </p:cNvPr>
          <p:cNvSpPr/>
          <p:nvPr/>
        </p:nvSpPr>
        <p:spPr>
          <a:xfrm>
            <a:off x="-175846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As of May 31, 2023</a:t>
            </a:r>
            <a:endParaRPr lang="en-US" sz="4000" b="1" dirty="0">
              <a:solidFill>
                <a:srgbClr val="002060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00206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212" y="2578435"/>
            <a:ext cx="9040556" cy="7580309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087" y="1692831"/>
            <a:ext cx="15700512" cy="7212773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426D82-C2C4-B797-0362-331105DF3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98" y="2365513"/>
            <a:ext cx="16825210" cy="5347252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639F142-551E-DC74-FE40-331F7E9B5C53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B272BE1-C0E0-1EEF-F2A1-322BE42C391A}"/>
              </a:ext>
            </a:extLst>
          </p:cNvPr>
          <p:cNvSpPr/>
          <p:nvPr/>
        </p:nvSpPr>
        <p:spPr>
          <a:xfrm>
            <a:off x="8468407" y="232726"/>
            <a:ext cx="9357360" cy="945573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060"/>
          </a:solidFill>
          <a:effectLst>
            <a:glow rad="127000">
              <a:srgbClr val="002060"/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002060"/>
                </a:solidFill>
                <a:latin typeface="Roboto"/>
              </a:rPr>
              <a:t>May 31,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002060"/>
                </a:solidFill>
              </a:rPr>
              <a:t>Total Assets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$ 36,220,623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Liabilities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		$ 2,636,288</a:t>
            </a:r>
          </a:p>
          <a:p>
            <a:endParaRPr lang="en-US" sz="2000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Fund Equity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$ 33,584,335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12A1E-2C82-0D61-A32B-B3FE0E642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0143" y="339635"/>
            <a:ext cx="9153887" cy="925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</a:rPr>
              <a:t>As of May 31, 2023</a:t>
            </a:r>
            <a:endParaRPr sz="32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rgbClr val="3399FF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General Fund balance at 05/31/2023 is $32,574,010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965C2-4D8F-2FBD-857B-E30B88FE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965" y="3818110"/>
            <a:ext cx="14820743" cy="500551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9" y="8104674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503865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9" y="4901591"/>
            <a:ext cx="14325600" cy="119830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4325600" cy="123046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00206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002060"/>
                </a:solidFill>
              </a:rPr>
            </a:br>
            <a:r>
              <a:rPr lang="en-US" sz="5400" spc="-50" dirty="0">
                <a:solidFill>
                  <a:srgbClr val="002060"/>
                </a:solidFill>
              </a:rPr>
              <a:t>As of May 31, 2023</a:t>
            </a:r>
            <a:br>
              <a:rPr lang="en-US" sz="5400" spc="-5" dirty="0">
                <a:solidFill>
                  <a:srgbClr val="002060"/>
                </a:solidFill>
              </a:rPr>
            </a:br>
            <a:br>
              <a:rPr lang="en-US" sz="900" spc="-5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00206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48418" y="8310677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637123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2" y="5113247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0516" y="52091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70517" y="681177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70516" y="84125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474236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As of May 31, 2023</a:t>
            </a:r>
            <a:br>
              <a:rPr lang="en-US" sz="2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002060"/>
              </a:solidFill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39722" y="2554222"/>
            <a:ext cx="7147410" cy="181220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503436" y="2554222"/>
            <a:ext cx="7147411" cy="1832820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77589" y="4661976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$16,959,899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$45,646,892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Goal :                      &gt; 30% of G/F Exp.</a:t>
            </a: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503438" y="4668801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98514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% 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870180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 FY22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773058" y="8197131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$34M 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317840" y="8210719"/>
            <a:ext cx="2644765" cy="1013317"/>
          </a:xfrm>
          <a:prstGeom prst="bevel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chemeClr val="bg1">
                <a:lumMod val="65000"/>
                <a:alpha val="94000"/>
              </a:schemeClr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$31M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905999" y="4767049"/>
            <a:ext cx="6229729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36,220,623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2,636,288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33,584,335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2109663" y="5143500"/>
            <a:ext cx="68075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May 31,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47581" y="2578222"/>
            <a:ext cx="7196419" cy="181062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06902" y="2563823"/>
            <a:ext cx="6828184" cy="1824493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47581" y="4550835"/>
            <a:ext cx="7196419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16,959,899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$33,584,335 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547126"/>
            <a:ext cx="6828184" cy="323725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$2,944,268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53,312,163 - 4,372,840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50% FY23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7162" y="819383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79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8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10483" y="5131553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10483" y="6165755"/>
            <a:ext cx="719641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206902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508285" y="5418675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41266" y="961591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08160"/>
            <a:ext cx="10058400" cy="171274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May 31,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586031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5" y="2580127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596984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$ 27,636,655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80045" y="4608434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$1,422,489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2084081" y="5298486"/>
            <a:ext cx="6860034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30588" y="6111157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9819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17871" y="5351473"/>
            <a:ext cx="6546303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$53,312,163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   $ 93,465,054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3" ma:contentTypeDescription="Create a new document." ma:contentTypeScope="" ma:versionID="83cf7cf41ffebda6714345674cb1457e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1eb5554145b654876bb760c36d32f65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68a1d430-a50e-484c-b4d2-499916cee94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FAFB7-AA63-4469-94B4-0996D81FD31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1886</Words>
  <Application>Microsoft Office PowerPoint</Application>
  <PresentationFormat>Custom</PresentationFormat>
  <Paragraphs>354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May 31, 2023</vt:lpstr>
      <vt:lpstr>INTERIM FINANCIAL REPORT (unaudited) As of May 31,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May 31,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Lynette Adams</cp:lastModifiedBy>
  <cp:revision>12</cp:revision>
  <cp:lastPrinted>2023-06-20T22:04:07Z</cp:lastPrinted>
  <dcterms:created xsi:type="dcterms:W3CDTF">2021-09-22T16:28:29Z</dcterms:created>
  <dcterms:modified xsi:type="dcterms:W3CDTF">2023-06-21T15:21:13Z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